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9" r:id="rId5"/>
    <p:sldId id="263" r:id="rId6"/>
    <p:sldId id="287" r:id="rId7"/>
    <p:sldId id="282" r:id="rId8"/>
    <p:sldId id="265" r:id="rId9"/>
    <p:sldId id="262" r:id="rId10"/>
  </p:sldIdLst>
  <p:sldSz cx="15544800" cy="10058400"/>
  <p:notesSz cx="6950075" cy="9236075"/>
  <p:defaultTextStyle>
    <a:defPPr>
      <a:defRPr lang="en-US"/>
    </a:defPPr>
    <a:lvl1pPr marL="0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51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02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055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407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758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109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462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814" algn="l" defTabSz="146270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376092"/>
    <a:srgbClr val="C00000"/>
    <a:srgbClr val="17375E"/>
    <a:srgbClr val="C81F1F"/>
    <a:srgbClr val="DEDEDE"/>
    <a:srgbClr val="D9D9D9"/>
    <a:srgbClr val="942926"/>
    <a:srgbClr val="942825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2" autoAdjust="0"/>
    <p:restoredTop sz="99645" autoAdjust="0"/>
  </p:normalViewPr>
  <p:slideViewPr>
    <p:cSldViewPr>
      <p:cViewPr varScale="1">
        <p:scale>
          <a:sx n="77" d="100"/>
          <a:sy n="77" d="100"/>
        </p:scale>
        <p:origin x="-948" y="-84"/>
      </p:cViewPr>
      <p:guideLst>
        <p:guide orient="horz" pos="2448"/>
        <p:guide orient="horz" pos="3168"/>
        <p:guide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6D7D-867C-4C62-BF43-338DEAC569D0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54113"/>
            <a:ext cx="48196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5262-5D65-45F4-A617-C09EF1DAA5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1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7F95B-6FB4-46A1-9B8F-9D7873BB549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685800"/>
            <a:ext cx="5299075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 userDrawn="1"/>
        </p:nvSpPr>
        <p:spPr bwMode="auto">
          <a:xfrm>
            <a:off x="7513320" y="1417956"/>
            <a:ext cx="686562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1760" b="1" dirty="0">
                <a:solidFill>
                  <a:schemeClr val="bg2"/>
                </a:solidFill>
              </a:rPr>
              <a:t>U.S. General Services Administration</a:t>
            </a:r>
          </a:p>
        </p:txBody>
      </p:sp>
      <p:pic>
        <p:nvPicPr>
          <p:cNvPr id="6" name="Picture 5" descr="FOB8_exterior_5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15544800" cy="754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D10BA9-1559-4A5A-B2C4-89D6C5624FC5}"/>
              </a:ext>
            </a:extLst>
          </p:cNvPr>
          <p:cNvSpPr txBox="1"/>
          <p:nvPr userDrawn="1"/>
        </p:nvSpPr>
        <p:spPr>
          <a:xfrm>
            <a:off x="381000" y="2743200"/>
            <a:ext cx="8001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9" name="Picture 8" descr="HiRez4inchGSAStarMarkRGB.jpg">
            <a:extLst>
              <a:ext uri="{FF2B5EF4-FFF2-40B4-BE49-F238E27FC236}">
                <a16:creationId xmlns:a16="http://schemas.microsoft.com/office/drawing/2014/main" xmlns="" id="{2DC9B50D-2DB5-4DC6-9F40-98052BDB6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505264"/>
            <a:ext cx="129119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1" y="3124624"/>
            <a:ext cx="13213080" cy="21560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3EDF-4EDB-4FCF-A7DA-7E2E7CC6324C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7623-6B84-44D7-9EAF-F52DC21DA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iRez4inchGSAStarMarkRGB.jpg">
            <a:extLst>
              <a:ext uri="{FF2B5EF4-FFF2-40B4-BE49-F238E27FC236}">
                <a16:creationId xmlns:a16="http://schemas.microsoft.com/office/drawing/2014/main" xmlns="" id="{4301899B-737C-4188-98F2-63E73FF46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21964" y="228600"/>
            <a:ext cx="129119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9805B67-AC02-410B-8FAE-97DE39043D2D}"/>
              </a:ext>
            </a:extLst>
          </p:cNvPr>
          <p:cNvCxnSpPr/>
          <p:nvPr userDrawn="1"/>
        </p:nvCxnSpPr>
        <p:spPr>
          <a:xfrm>
            <a:off x="1219200" y="2133600"/>
            <a:ext cx="13548360" cy="0"/>
          </a:xfrm>
          <a:prstGeom prst="line">
            <a:avLst/>
          </a:prstGeom>
          <a:ln w="50800" cap="rnd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BEEBD91-848E-41DB-83E6-FFC2582EAE58}"/>
              </a:ext>
            </a:extLst>
          </p:cNvPr>
          <p:cNvCxnSpPr/>
          <p:nvPr userDrawn="1"/>
        </p:nvCxnSpPr>
        <p:spPr>
          <a:xfrm>
            <a:off x="1600200" y="2286000"/>
            <a:ext cx="13167360" cy="0"/>
          </a:xfrm>
          <a:prstGeom prst="line">
            <a:avLst/>
          </a:prstGeom>
          <a:ln w="50800" cap="rnd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iRez4inchGSAStarMarkRGB.jpg">
            <a:extLst>
              <a:ext uri="{FF2B5EF4-FFF2-40B4-BE49-F238E27FC236}">
                <a16:creationId xmlns:a16="http://schemas.microsoft.com/office/drawing/2014/main" xmlns="" id="{96406045-8D39-40E4-ADB4-DB2622E17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21964" y="228600"/>
            <a:ext cx="1291191" cy="1047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77240" y="9525000"/>
            <a:ext cx="1399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Century Gothic" panose="020B0502020202020204" pitchFamily="34" charset="0"/>
              </a:rPr>
              <a:t>			</a:t>
            </a:r>
            <a:r>
              <a:rPr lang="en-US" sz="1600" baseline="0" dirty="0">
                <a:latin typeface="Century Gothic" panose="020B0502020202020204" pitchFamily="34" charset="0"/>
              </a:rPr>
              <a:t>                       GSA</a:t>
            </a:r>
            <a:r>
              <a:rPr lang="en-US" sz="1600" dirty="0">
                <a:latin typeface="Century Gothic" panose="020B0502020202020204" pitchFamily="34" charset="0"/>
              </a:rPr>
              <a:t> Reverse Industry Day                                                                                                </a:t>
            </a:r>
            <a:fld id="{7873AF1C-E5C3-4B64-9234-65DC99E26C6C}" type="slidenum">
              <a:rPr lang="en-US" sz="1600" smtClean="0">
                <a:latin typeface="Century Gothic" panose="020B0502020202020204" pitchFamily="34" charset="0"/>
              </a:rPr>
              <a:t>‹#›</a:t>
            </a:fld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3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5"/>
            <a:ext cx="13213080" cy="1997710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030239"/>
            <a:ext cx="13213080" cy="2200275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35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7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0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4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67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1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194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08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3EDF-4EDB-4FCF-A7DA-7E2E7CC6324C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7623-6B84-44D7-9EAF-F52DC21DA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iRez4inchGSAStarMarkRGB.jpg">
            <a:extLst>
              <a:ext uri="{FF2B5EF4-FFF2-40B4-BE49-F238E27FC236}">
                <a16:creationId xmlns:a16="http://schemas.microsoft.com/office/drawing/2014/main" xmlns="" id="{C0520F5B-4941-457D-975A-9835A0579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21964" y="228600"/>
            <a:ext cx="1291191" cy="10477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845DB3C-B670-4A84-A845-73AEF397A47A}"/>
              </a:ext>
            </a:extLst>
          </p:cNvPr>
          <p:cNvCxnSpPr/>
          <p:nvPr userDrawn="1"/>
        </p:nvCxnSpPr>
        <p:spPr>
          <a:xfrm>
            <a:off x="1066800" y="6324600"/>
            <a:ext cx="13548360" cy="0"/>
          </a:xfrm>
          <a:prstGeom prst="line">
            <a:avLst/>
          </a:prstGeom>
          <a:ln w="50800" cap="rnd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C7B020E-DF19-4C5C-8BBB-A0871F2607E3}"/>
              </a:ext>
            </a:extLst>
          </p:cNvPr>
          <p:cNvCxnSpPr/>
          <p:nvPr userDrawn="1"/>
        </p:nvCxnSpPr>
        <p:spPr>
          <a:xfrm>
            <a:off x="1447800" y="6477000"/>
            <a:ext cx="13167360" cy="0"/>
          </a:xfrm>
          <a:prstGeom prst="line">
            <a:avLst/>
          </a:prstGeom>
          <a:ln w="50800" cap="rnd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2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55505" y="2658959"/>
            <a:ext cx="7564595" cy="7525174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679183" y="2658959"/>
            <a:ext cx="6637017" cy="7525174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HiRez4inchGSAStarMarkRGB.jpg">
            <a:extLst>
              <a:ext uri="{FF2B5EF4-FFF2-40B4-BE49-F238E27FC236}">
                <a16:creationId xmlns:a16="http://schemas.microsoft.com/office/drawing/2014/main" xmlns="" id="{CAA5FBEE-4A0F-4EBD-918D-4CCC74824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21964" y="228600"/>
            <a:ext cx="1291191" cy="10477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A933F08-D599-4B47-B7CA-1431BCB5532C}"/>
              </a:ext>
            </a:extLst>
          </p:cNvPr>
          <p:cNvCxnSpPr/>
          <p:nvPr userDrawn="1"/>
        </p:nvCxnSpPr>
        <p:spPr>
          <a:xfrm>
            <a:off x="1219200" y="2133600"/>
            <a:ext cx="13548360" cy="0"/>
          </a:xfrm>
          <a:prstGeom prst="line">
            <a:avLst/>
          </a:prstGeom>
          <a:ln w="50800" cap="rnd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81EBEEC-AE69-4F3D-ACF3-E5F68B9D04F0}"/>
              </a:ext>
            </a:extLst>
          </p:cNvPr>
          <p:cNvCxnSpPr/>
          <p:nvPr userDrawn="1"/>
        </p:nvCxnSpPr>
        <p:spPr>
          <a:xfrm>
            <a:off x="1600200" y="2286000"/>
            <a:ext cx="13167360" cy="0"/>
          </a:xfrm>
          <a:prstGeom prst="line">
            <a:avLst/>
          </a:prstGeom>
          <a:ln w="50800" cap="rnd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77240" y="9525000"/>
            <a:ext cx="1399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Century Gothic" panose="020B0502020202020204" pitchFamily="34" charset="0"/>
              </a:rPr>
              <a:t>			</a:t>
            </a:r>
            <a:r>
              <a:rPr lang="en-US" sz="1600" baseline="0" dirty="0">
                <a:latin typeface="Century Gothic" panose="020B0502020202020204" pitchFamily="34" charset="0"/>
              </a:rPr>
              <a:t>                       GSA</a:t>
            </a:r>
            <a:r>
              <a:rPr lang="en-US" sz="1600" dirty="0">
                <a:latin typeface="Century Gothic" panose="020B0502020202020204" pitchFamily="34" charset="0"/>
              </a:rPr>
              <a:t> Reverse Industry Day                                                                                                </a:t>
            </a:r>
            <a:fld id="{7873AF1C-E5C3-4B64-9234-65DC99E26C6C}" type="slidenum">
              <a:rPr lang="en-US" sz="1600" smtClean="0">
                <a:latin typeface="Century Gothic" panose="020B0502020202020204" pitchFamily="34" charset="0"/>
              </a:rPr>
              <a:t>‹#›</a:t>
            </a:fld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0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3EDF-4EDB-4FCF-A7DA-7E2E7CC6324C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7623-6B84-44D7-9EAF-F52DC21DA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 userDrawn="1"/>
        </p:nvSpPr>
        <p:spPr bwMode="auto">
          <a:xfrm>
            <a:off x="7513320" y="1417956"/>
            <a:ext cx="686562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1760" b="1" dirty="0">
                <a:solidFill>
                  <a:schemeClr val="bg2"/>
                </a:solidFill>
              </a:rPr>
              <a:t>U.S. General Services Administration</a:t>
            </a:r>
          </a:p>
        </p:txBody>
      </p:sp>
      <p:pic>
        <p:nvPicPr>
          <p:cNvPr id="6" name="Picture 5" descr="FOB8_exterior_5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15544800" cy="7543800"/>
          </a:xfrm>
          <a:prstGeom prst="rect">
            <a:avLst/>
          </a:prstGeom>
        </p:spPr>
      </p:pic>
      <p:pic>
        <p:nvPicPr>
          <p:cNvPr id="5" name="Picture 4" descr="HiRez4inchGSAStarMarkRGB.jpg">
            <a:extLst>
              <a:ext uri="{FF2B5EF4-FFF2-40B4-BE49-F238E27FC236}">
                <a16:creationId xmlns:a16="http://schemas.microsoft.com/office/drawing/2014/main" xmlns="" id="{F3021676-3DEC-4FA7-99B6-B25809013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505264"/>
            <a:ext cx="129119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3"/>
            <a:ext cx="13990320" cy="1676401"/>
          </a:xfrm>
          <a:prstGeom prst="rect">
            <a:avLst/>
          </a:prstGeom>
        </p:spPr>
        <p:txBody>
          <a:bodyPr vert="horz" lIns="146270" tIns="73136" rIns="146270" bIns="7313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80"/>
          </a:xfrm>
          <a:prstGeom prst="rect">
            <a:avLst/>
          </a:prstGeom>
        </p:spPr>
        <p:txBody>
          <a:bodyPr vert="horz" lIns="146270" tIns="73136" rIns="146270" bIns="7313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1" y="9322648"/>
            <a:ext cx="3627120" cy="535516"/>
          </a:xfrm>
          <a:prstGeom prst="rect">
            <a:avLst/>
          </a:prstGeom>
        </p:spPr>
        <p:txBody>
          <a:bodyPr vert="horz" lIns="146270" tIns="73136" rIns="146270" bIns="7313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3EDF-4EDB-4FCF-A7DA-7E2E7CC6324C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8"/>
            <a:ext cx="4922520" cy="535516"/>
          </a:xfrm>
          <a:prstGeom prst="rect">
            <a:avLst/>
          </a:prstGeom>
        </p:spPr>
        <p:txBody>
          <a:bodyPr vert="horz" lIns="146270" tIns="73136" rIns="146270" bIns="7313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8"/>
            <a:ext cx="3627120" cy="535516"/>
          </a:xfrm>
          <a:prstGeom prst="rect">
            <a:avLst/>
          </a:prstGeom>
        </p:spPr>
        <p:txBody>
          <a:bodyPr vert="horz" lIns="146270" tIns="73136" rIns="146270" bIns="7313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7623-6B84-44D7-9EAF-F52DC21DA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60" r:id="rId7"/>
  </p:sldLayoutIdLst>
  <p:txStyles>
    <p:titleStyle>
      <a:lvl1pPr algn="ctr" defTabSz="1462702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48514" indent="-548514" algn="l" defTabSz="1462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88447" indent="-457095" algn="l" defTabSz="1462702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380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559731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91083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022434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3786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138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6490" indent="-365676" algn="l" defTabSz="1462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51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02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055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07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758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109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462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814" algn="l" defTabSz="14627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mike.mchugh@gdit.com" TargetMode="External"/><Relationship Id="rId7" Type="http://schemas.openxmlformats.org/officeDocument/2006/relationships/hyperlink" Target="mailto:e.el-nattar@tricorind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mina.elgouacem@neostek.com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jroman@lmi.org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DENITA.CONWAY@PROVENMGMT.COM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403422" y="4395897"/>
            <a:ext cx="184731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52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944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880"/>
              </a:spcBef>
            </a:pPr>
            <a:endParaRPr lang="en-US" sz="4987" b="1" dirty="0" smtClean="0">
              <a:solidFill>
                <a:srgbClr val="00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80"/>
              </a:spcBef>
            </a:pPr>
            <a:endParaRPr lang="en-US" sz="4987" b="1" dirty="0" smtClean="0">
              <a:solidFill>
                <a:srgbClr val="00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80"/>
              </a:spcBef>
            </a:pPr>
            <a:r>
              <a:rPr lang="en-US" sz="4987" b="1" dirty="0" smtClean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 </a:t>
            </a:r>
            <a:r>
              <a:rPr lang="en-US" sz="4987" b="1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</a:t>
            </a:r>
            <a:r>
              <a:rPr lang="en-US" sz="4987" b="1" dirty="0" smtClean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Training</a:t>
            </a:r>
            <a:endParaRPr lang="en-US" sz="4987" b="1" dirty="0">
              <a:solidFill>
                <a:srgbClr val="00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880"/>
              </a:spcBef>
            </a:pPr>
            <a:r>
              <a:rPr lang="en-US" b="1" dirty="0">
                <a:solidFill>
                  <a:srgbClr val="F79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10, 2017</a:t>
            </a:r>
          </a:p>
          <a:p>
            <a:pPr algn="ctr">
              <a:lnSpc>
                <a:spcPct val="90000"/>
              </a:lnSpc>
              <a:spcBef>
                <a:spcPts val="880"/>
              </a:spcBef>
            </a:pPr>
            <a:endParaRPr lang="en-US" sz="4987" b="1" dirty="0">
              <a:solidFill>
                <a:srgbClr val="00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80"/>
              </a:spcBef>
            </a:pPr>
            <a:endParaRPr lang="en-US" sz="4987" b="1" dirty="0" smtClean="0">
              <a:solidFill>
                <a:srgbClr val="00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933" b="1" dirty="0">
                <a:solidFill>
                  <a:srgbClr val="F79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4107" b="1" dirty="0">
              <a:solidFill>
                <a:srgbClr val="F794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395897"/>
            <a:ext cx="9240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Debriefs – Forecast for Today: </a:t>
            </a:r>
            <a:br>
              <a:rPr lang="en-US" sz="4000" b="1" dirty="0"/>
            </a:br>
            <a:r>
              <a:rPr lang="en-US" sz="4000" b="1" dirty="0"/>
              <a:t>Unpredictable with a Chance of Vague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289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Representatives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072C8D2-2472-4A66-9AD4-B54CC7EC6A00}"/>
              </a:ext>
            </a:extLst>
          </p:cNvPr>
          <p:cNvSpPr txBox="1">
            <a:spLocks/>
          </p:cNvSpPr>
          <p:nvPr/>
        </p:nvSpPr>
        <p:spPr>
          <a:xfrm>
            <a:off x="8894330" y="4226239"/>
            <a:ext cx="6726670" cy="4300538"/>
          </a:xfrm>
          <a:prstGeom prst="rect">
            <a:avLst/>
          </a:prstGeom>
        </p:spPr>
        <p:txBody>
          <a:bodyPr vert="horz" lIns="146270" tIns="73136" rIns="146270" bIns="73136" rtlCol="0">
            <a:normAutofit/>
          </a:bodyPr>
          <a:lstStyle>
            <a:lvl1pPr marL="548514" indent="-548514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88447" indent="-457095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380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559731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91083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022434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3786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138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6490" indent="-365676" algn="l" defTabSz="14627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800" dirty="0">
              <a:latin typeface="+mn-lt"/>
            </a:endParaRPr>
          </a:p>
        </p:txBody>
      </p:sp>
      <p:pic>
        <p:nvPicPr>
          <p:cNvPr id="9" name="Picture 4" descr="Amina Elgouacem head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43" y="5562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55718" y="7703530"/>
            <a:ext cx="31764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Mike McHugh (L)</a:t>
            </a:r>
          </a:p>
          <a:p>
            <a:pPr indent="-158263"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GDIT</a:t>
            </a:r>
          </a:p>
          <a:p>
            <a:pPr indent="-158263"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Staff Vice President</a:t>
            </a:r>
          </a:p>
          <a:p>
            <a:pPr indent="-158263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mike.mchugh@gdit.com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58263"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957986" y="7693984"/>
            <a:ext cx="4026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Denita Conway (S)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Proven Management, LLC</a:t>
            </a:r>
          </a:p>
          <a:p>
            <a:pPr indent="-158263"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President &amp; CEO</a:t>
            </a:r>
          </a:p>
          <a:p>
            <a:pPr indent="-158263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denita.conway@provenmgmt.com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23275" y="7696200"/>
            <a:ext cx="3385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John Roman (L)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LMI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Vice President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jroman@lmi.org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9447" y="7713076"/>
            <a:ext cx="4026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Amina Elgouacem (S)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NEOSTEK, Inc.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President &amp; CEO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amina.elgouacem@neostek.com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8518" y="3171716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Elizabeth El-Nattar (M)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TRI-COR Industries, Inc. (TCI)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e.el-nattar@tricorind.com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98" y="2743200"/>
            <a:ext cx="2190750" cy="2190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18" y="5558849"/>
            <a:ext cx="2190750" cy="2190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8" y="5558849"/>
            <a:ext cx="2190750" cy="2190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918" y="5558849"/>
            <a:ext cx="2190750" cy="219075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7761273" y="4933950"/>
            <a:ext cx="0" cy="282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0743" y="5216839"/>
            <a:ext cx="9734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7" idx="0"/>
          </p:cNvCxnSpPr>
          <p:nvPr/>
        </p:nvCxnSpPr>
        <p:spPr>
          <a:xfrm>
            <a:off x="3038808" y="5216839"/>
            <a:ext cx="11935" cy="34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0"/>
          </p:cNvCxnSpPr>
          <p:nvPr/>
        </p:nvCxnSpPr>
        <p:spPr>
          <a:xfrm>
            <a:off x="6308293" y="5216839"/>
            <a:ext cx="0" cy="34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8" idx="0"/>
          </p:cNvCxnSpPr>
          <p:nvPr/>
        </p:nvCxnSpPr>
        <p:spPr>
          <a:xfrm>
            <a:off x="12785293" y="5226386"/>
            <a:ext cx="0" cy="33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25000" y="5218176"/>
            <a:ext cx="0" cy="33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6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4" y="3581400"/>
            <a:ext cx="9267825" cy="4743450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3090103" y="8376138"/>
            <a:ext cx="9371753" cy="1148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3"/>
            <a:ext cx="13472160" cy="1676401"/>
          </a:xfrm>
        </p:spPr>
        <p:txBody>
          <a:bodyPr>
            <a:normAutofit/>
          </a:bodyPr>
          <a:lstStyle/>
          <a:p>
            <a:r>
              <a:rPr lang="en-US" sz="4400" dirty="0"/>
              <a:t>Acquisition Lifecycle Costs Incurred by Government and Industry Partners</a:t>
            </a:r>
          </a:p>
        </p:txBody>
      </p:sp>
      <p:sp>
        <p:nvSpPr>
          <p:cNvPr id="243" name="Title 1"/>
          <p:cNvSpPr txBox="1">
            <a:spLocks/>
          </p:cNvSpPr>
          <p:nvPr/>
        </p:nvSpPr>
        <p:spPr>
          <a:xfrm>
            <a:off x="353874" y="2286000"/>
            <a:ext cx="14935200" cy="755656"/>
          </a:xfrm>
          <a:prstGeom prst="rect">
            <a:avLst/>
          </a:prstGeom>
        </p:spPr>
        <p:txBody>
          <a:bodyPr vert="horz" lIns="146270" tIns="73136" rIns="146270" bIns="73136" rtlCol="0" anchor="ctr">
            <a:normAutofit/>
          </a:bodyPr>
          <a:lstStyle>
            <a:lvl1pPr algn="l" defTabSz="1462702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/>
              <a:t>An expensive lifecycle that warrants an effective closing event – </a:t>
            </a:r>
            <a:r>
              <a:rPr lang="en-US" sz="2800" b="1" dirty="0"/>
              <a:t>The Debriefing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591675" y="8508154"/>
            <a:ext cx="57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8E3873-9DC7-4326-8C6C-4E5125BD36A0}" type="slidenum">
              <a:rPr lang="en-US" sz="1400" smtClean="0">
                <a:latin typeface="Century Gothic" panose="020B0502020202020204" pitchFamily="34" charset="0"/>
              </a:rPr>
              <a:t>3</a:t>
            </a:fld>
            <a:endParaRPr lang="en-US" sz="1400" dirty="0">
              <a:latin typeface="Century Gothic" panose="020B0502020202020204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2726152" y="2819400"/>
            <a:ext cx="10151648" cy="6781799"/>
            <a:chOff x="381000" y="850642"/>
            <a:chExt cx="8501742" cy="5397762"/>
          </a:xfrm>
        </p:grpSpPr>
        <p:sp>
          <p:nvSpPr>
            <p:cNvPr id="154" name="Rectangle 153"/>
            <p:cNvSpPr/>
            <p:nvPr/>
          </p:nvSpPr>
          <p:spPr>
            <a:xfrm>
              <a:off x="713329" y="3534230"/>
              <a:ext cx="7738658" cy="172357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81000" y="1064724"/>
              <a:ext cx="5410200" cy="3830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800" y="5334003"/>
              <a:ext cx="7848600" cy="9144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13328" y="2989558"/>
              <a:ext cx="7725855" cy="2356514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Donut 15"/>
            <p:cNvSpPr/>
            <p:nvPr/>
          </p:nvSpPr>
          <p:spPr>
            <a:xfrm>
              <a:off x="2590800" y="4038603"/>
              <a:ext cx="228600" cy="228600"/>
            </a:xfrm>
            <a:prstGeom prst="donu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Donut 17"/>
            <p:cNvSpPr/>
            <p:nvPr/>
          </p:nvSpPr>
          <p:spPr>
            <a:xfrm>
              <a:off x="3309258" y="4038603"/>
              <a:ext cx="228600" cy="228600"/>
            </a:xfrm>
            <a:prstGeom prst="donu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Donut 18"/>
            <p:cNvSpPr/>
            <p:nvPr/>
          </p:nvSpPr>
          <p:spPr>
            <a:xfrm>
              <a:off x="4191000" y="4038603"/>
              <a:ext cx="228600" cy="228600"/>
            </a:xfrm>
            <a:prstGeom prst="donu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Donut 19"/>
            <p:cNvSpPr/>
            <p:nvPr/>
          </p:nvSpPr>
          <p:spPr>
            <a:xfrm>
              <a:off x="5410200" y="4038603"/>
              <a:ext cx="228600" cy="228600"/>
            </a:xfrm>
            <a:prstGeom prst="donu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Donut 20"/>
            <p:cNvSpPr/>
            <p:nvPr/>
          </p:nvSpPr>
          <p:spPr>
            <a:xfrm>
              <a:off x="6248400" y="4038603"/>
              <a:ext cx="228600" cy="228600"/>
            </a:xfrm>
            <a:prstGeom prst="donu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Donut 21"/>
            <p:cNvSpPr/>
            <p:nvPr/>
          </p:nvSpPr>
          <p:spPr>
            <a:xfrm>
              <a:off x="6858000" y="4038603"/>
              <a:ext cx="228600" cy="228600"/>
            </a:xfrm>
            <a:prstGeom prst="donu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981200" y="3505202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Interest Decision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743200" y="3505202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Pursuit Decision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733800" y="350520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Preliminary Bid Decision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876800" y="350520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Bid Decision Validation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715000" y="350520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Proposal Submittal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477000" y="350520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FPR Submittal</a:t>
              </a:r>
            </a:p>
          </p:txBody>
        </p:sp>
        <p:sp>
          <p:nvSpPr>
            <p:cNvPr id="167" name="Rounded Rectangle 30"/>
            <p:cNvSpPr/>
            <p:nvPr/>
          </p:nvSpPr>
          <p:spPr>
            <a:xfrm>
              <a:off x="3505200" y="4743251"/>
              <a:ext cx="304800" cy="152400"/>
            </a:xfrm>
            <a:prstGeom prst="roundRect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124200" y="4267907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Blue Team #1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97159" y="3962403"/>
              <a:ext cx="16764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Decision Gates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13329" y="4634393"/>
              <a:ext cx="23622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Color Team Reviews</a:t>
              </a:r>
            </a:p>
          </p:txBody>
        </p:sp>
        <p:sp>
          <p:nvSpPr>
            <p:cNvPr id="171" name="Rounded Rectangle 34"/>
            <p:cNvSpPr/>
            <p:nvPr/>
          </p:nvSpPr>
          <p:spPr>
            <a:xfrm>
              <a:off x="4038600" y="4743251"/>
              <a:ext cx="304800" cy="152400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810000" y="4844145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Black Hat</a:t>
              </a:r>
            </a:p>
          </p:txBody>
        </p:sp>
        <p:sp>
          <p:nvSpPr>
            <p:cNvPr id="173" name="Rounded Rectangle 36"/>
            <p:cNvSpPr/>
            <p:nvPr/>
          </p:nvSpPr>
          <p:spPr>
            <a:xfrm>
              <a:off x="4495800" y="4743251"/>
              <a:ext cx="304800" cy="152400"/>
            </a:xfrm>
            <a:prstGeom prst="roundRect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114800" y="4267203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Blue Team #2</a:t>
              </a:r>
            </a:p>
          </p:txBody>
        </p:sp>
        <p:sp>
          <p:nvSpPr>
            <p:cNvPr id="175" name="Rounded Rectangle 38"/>
            <p:cNvSpPr/>
            <p:nvPr/>
          </p:nvSpPr>
          <p:spPr>
            <a:xfrm>
              <a:off x="5029200" y="4743251"/>
              <a:ext cx="304800" cy="152400"/>
            </a:xfrm>
            <a:prstGeom prst="roundRect">
              <a:avLst/>
            </a:prstGeom>
            <a:solidFill>
              <a:srgbClr val="FF99FF"/>
            </a:solidFill>
            <a:ln w="25400" cap="flat" cmpd="sng" algn="ctr">
              <a:solidFill>
                <a:srgbClr val="FF99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800600" y="4844145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Pink Team #1</a:t>
              </a:r>
            </a:p>
          </p:txBody>
        </p:sp>
        <p:sp>
          <p:nvSpPr>
            <p:cNvPr id="177" name="Rounded Rectangle 40"/>
            <p:cNvSpPr/>
            <p:nvPr/>
          </p:nvSpPr>
          <p:spPr>
            <a:xfrm>
              <a:off x="5577114" y="4738917"/>
              <a:ext cx="304800" cy="152400"/>
            </a:xfrm>
            <a:prstGeom prst="roundRect">
              <a:avLst/>
            </a:prstGeom>
            <a:solidFill>
              <a:srgbClr val="FF99FF"/>
            </a:solidFill>
            <a:ln w="25400" cap="flat" cmpd="sng" algn="ctr">
              <a:solidFill>
                <a:srgbClr val="FF99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319486" y="4267203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Pink Team #2</a:t>
              </a:r>
            </a:p>
          </p:txBody>
        </p:sp>
        <p:sp>
          <p:nvSpPr>
            <p:cNvPr id="179" name="Rounded Rectangle 43"/>
            <p:cNvSpPr/>
            <p:nvPr/>
          </p:nvSpPr>
          <p:spPr>
            <a:xfrm>
              <a:off x="6034314" y="4724403"/>
              <a:ext cx="304800" cy="152400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324600" y="4662718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Red Team</a:t>
              </a:r>
            </a:p>
          </p:txBody>
        </p:sp>
        <p:sp>
          <p:nvSpPr>
            <p:cNvPr id="181" name="Rounded Rectangle 45"/>
            <p:cNvSpPr/>
            <p:nvPr/>
          </p:nvSpPr>
          <p:spPr>
            <a:xfrm>
              <a:off x="6096000" y="5029204"/>
              <a:ext cx="304800" cy="1524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Rounded Rectangle 46"/>
            <p:cNvSpPr/>
            <p:nvPr/>
          </p:nvSpPr>
          <p:spPr>
            <a:xfrm>
              <a:off x="6096000" y="4419603"/>
              <a:ext cx="304800" cy="152400"/>
            </a:xfrm>
            <a:prstGeom prst="roundRect">
              <a:avLst/>
            </a:prstGeom>
            <a:solidFill>
              <a:srgbClr val="00FF00"/>
            </a:solidFill>
            <a:ln w="254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400800" y="4357917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Green Team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400800" y="496454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Gold Team</a:t>
              </a:r>
            </a:p>
          </p:txBody>
        </p:sp>
        <p:sp>
          <p:nvSpPr>
            <p:cNvPr id="185" name="Rounded Rectangle 49"/>
            <p:cNvSpPr/>
            <p:nvPr/>
          </p:nvSpPr>
          <p:spPr>
            <a:xfrm>
              <a:off x="7315200" y="4724403"/>
              <a:ext cx="304800" cy="1524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587342" y="4662717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White Hat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024085" y="3534230"/>
              <a:ext cx="3367313" cy="175132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054482" y="5528719"/>
              <a:ext cx="5032119" cy="41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Costs Incurred by Industry(4-5%)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77618" y="1447801"/>
              <a:ext cx="7780582" cy="1524001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97159" y="850642"/>
              <a:ext cx="7742022" cy="41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Costs Incurred by Government</a:t>
              </a:r>
            </a:p>
          </p:txBody>
        </p:sp>
      </p:grpSp>
      <p:sp>
        <p:nvSpPr>
          <p:cNvPr id="10" name="Arrow: Down 9"/>
          <p:cNvSpPr/>
          <p:nvPr/>
        </p:nvSpPr>
        <p:spPr>
          <a:xfrm>
            <a:off x="10622668" y="8382000"/>
            <a:ext cx="308073" cy="5091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0460122" y="8929699"/>
            <a:ext cx="313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B&amp;P Cost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(1.5-2%)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Up 12"/>
          <p:cNvSpPr/>
          <p:nvPr/>
        </p:nvSpPr>
        <p:spPr>
          <a:xfrm>
            <a:off x="7639497" y="3276600"/>
            <a:ext cx="454939" cy="29893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-849312" y="9538898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 As Defined by Association of Proposal Management Professionals / Shipley Associates </a:t>
            </a:r>
          </a:p>
        </p:txBody>
      </p:sp>
      <p:sp>
        <p:nvSpPr>
          <p:cNvPr id="14" name="Arrow: Down 13"/>
          <p:cNvSpPr/>
          <p:nvPr/>
        </p:nvSpPr>
        <p:spPr>
          <a:xfrm>
            <a:off x="7457522" y="8478223"/>
            <a:ext cx="348273" cy="36097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debriefing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59" y="6134232"/>
            <a:ext cx="4844309" cy="37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ooking for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1" y="2342112"/>
            <a:ext cx="4724400" cy="23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nnovatio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81800"/>
            <a:ext cx="1295400" cy="10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7240" y="2667000"/>
            <a:ext cx="12862560" cy="6638080"/>
          </a:xfrm>
        </p:spPr>
        <p:txBody>
          <a:bodyPr>
            <a:normAutofit/>
          </a:bodyPr>
          <a:lstStyle/>
          <a:p>
            <a:pPr marL="342900" lvl="0" indent="-457200" defTabSz="914400">
              <a:lnSpc>
                <a:spcPct val="200000"/>
              </a:lnSpc>
              <a:buBlip>
                <a:blip r:embed="rId5"/>
              </a:buBlip>
            </a:pPr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Information are We Looking for? </a:t>
            </a:r>
          </a:p>
          <a:p>
            <a:pPr marL="342900" lvl="0" indent="-457200" defTabSz="914400">
              <a:lnSpc>
                <a:spcPct val="200000"/>
              </a:lnSpc>
              <a:buBlip>
                <a:blip r:embed="rId5"/>
              </a:buBlip>
            </a:pPr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Industry’s Debriefing process?</a:t>
            </a:r>
          </a:p>
          <a:p>
            <a:pPr marL="342900" lvl="0" indent="-457200" defTabSz="914400">
              <a:lnSpc>
                <a:spcPct val="200000"/>
              </a:lnSpc>
              <a:buBlip>
                <a:blip r:embed="rId5"/>
              </a:buBlip>
            </a:pPr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does Debriefing Quality Impact Bidder Protest?</a:t>
            </a:r>
          </a:p>
          <a:p>
            <a:pPr marL="0" lvl="0" indent="0" defTabSz="914400">
              <a:lnSpc>
                <a:spcPct val="200000"/>
              </a:lnSpc>
              <a:buNone/>
            </a:pPr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Bi-Directional Debriefing?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Debriefs – Forecast for Today: </a:t>
            </a:r>
            <a:br>
              <a:rPr lang="en-US" b="1" dirty="0"/>
            </a:br>
            <a:r>
              <a:rPr lang="en-US" b="1" dirty="0"/>
              <a:t>Unpredictable with a Chance of Vague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666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 / Questions</a:t>
            </a:r>
          </a:p>
        </p:txBody>
      </p:sp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xmlns="" id="{E374EB3C-520E-4CCF-BA16-1999004A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8839200" cy="58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64F7EA-DEE6-43F0-8B2E-326F4D73A204}"/>
              </a:ext>
            </a:extLst>
          </p:cNvPr>
          <p:cNvSpPr txBox="1"/>
          <p:nvPr/>
        </p:nvSpPr>
        <p:spPr>
          <a:xfrm>
            <a:off x="3429000" y="817245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Email questions to </a:t>
            </a:r>
            <a:r>
              <a:rPr lang="en-US" sz="4400" b="1" dirty="0"/>
              <a:t>reverseindustrytraining@gsa.gov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73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Rez4inchGSAStarMark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721" y="3017520"/>
            <a:ext cx="445586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4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B7BBF36850943850AE48D72B210B0" ma:contentTypeVersion="11" ma:contentTypeDescription="Create a new document." ma:contentTypeScope="" ma:versionID="acb6bb2c8911fbe8c937f5c8aaed97f1">
  <xsd:schema xmlns:xsd="http://www.w3.org/2001/XMLSchema" xmlns:xs="http://www.w3.org/2001/XMLSchema" xmlns:p="http://schemas.microsoft.com/office/2006/metadata/properties" xmlns:ns2="5e205b4d-719e-4531-b9af-2cada502423a" targetNamespace="http://schemas.microsoft.com/office/2006/metadata/properties" ma:root="true" ma:fieldsID="57a63a572f3c927c0bd6e621b0e031b0" ns2:_="">
    <xsd:import namespace="5e205b4d-719e-4531-b9af-2cada50242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05b4d-719e-4531-b9af-2cada50242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B3A38-DD75-4CC8-B837-08E4BA12E64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e205b4d-719e-4531-b9af-2cada502423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0BEE10-A08F-4F86-A08F-03246ED0D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05b4d-719e-4531-b9af-2cada5024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521DEF-8C60-4C5B-97E7-6F3B7AFC78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10546</TotalTime>
  <Words>215</Words>
  <Application>Microsoft Office PowerPoint</Application>
  <PresentationFormat>Custom</PresentationFormat>
  <Paragraphs>66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Industry Representatives</vt:lpstr>
      <vt:lpstr>Acquisition Lifecycle Costs Incurred by Government and Industry Partners</vt:lpstr>
      <vt:lpstr>Debriefs – Forecast for Today:  Unpredictable with a Chance of Vague</vt:lpstr>
      <vt:lpstr>Open Discussion / Questions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Landew</dc:creator>
  <cp:lastModifiedBy>Millisagary</cp:lastModifiedBy>
  <cp:revision>343</cp:revision>
  <cp:lastPrinted>2015-10-26T12:44:21Z</cp:lastPrinted>
  <dcterms:created xsi:type="dcterms:W3CDTF">2014-08-21T11:29:23Z</dcterms:created>
  <dcterms:modified xsi:type="dcterms:W3CDTF">2017-07-07T16:32:40Z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0x010100607B7BBF36850943850AE48D72B210B0</vt:lpwstr>
  </property>
</Properties>
</file>